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2" r:id="rId3"/>
    <p:sldId id="261" r:id="rId4"/>
    <p:sldId id="262" r:id="rId5"/>
    <p:sldId id="273" r:id="rId6"/>
    <p:sldId id="264" r:id="rId7"/>
    <p:sldId id="263" r:id="rId8"/>
    <p:sldId id="258" r:id="rId9"/>
    <p:sldId id="259" r:id="rId10"/>
    <p:sldId id="257" r:id="rId11"/>
    <p:sldId id="274" r:id="rId12"/>
    <p:sldId id="275" r:id="rId13"/>
    <p:sldId id="269" r:id="rId14"/>
    <p:sldId id="270" r:id="rId15"/>
    <p:sldId id="277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1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3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grpSp>
        <p:nvGrpSpPr>
          <p:cNvPr id="5" name="Группа 15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Полилиния 5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>
                <a:defRPr/>
              </a:pPr>
              <a:endParaRPr lang="en-US"/>
            </a:p>
          </p:txBody>
        </p:sp>
        <p:sp>
          <p:nvSpPr>
            <p:cNvPr id="7" name="Полилиния 18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/>
              <a:gdLst>
                <a:gd name="T0" fmla="*/ 0 w 5760"/>
                <a:gd name="T1" fmla="*/ 0 h 528"/>
                <a:gd name="T2" fmla="*/ 2147483647 w 5760"/>
                <a:gd name="T3" fmla="*/ 0 h 528"/>
                <a:gd name="T4" fmla="*/ 2147483647 w 5760"/>
                <a:gd name="T5" fmla="*/ 2147483647 h 528"/>
                <a:gd name="T6" fmla="*/ 2147483647 w 5760"/>
                <a:gd name="T7" fmla="*/ 0 h 5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760"/>
                <a:gd name="T13" fmla="*/ 0 h 528"/>
                <a:gd name="T14" fmla="*/ 5760 w 5760"/>
                <a:gd name="T15" fmla="*/ 528 h 5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>
                <a:defRPr/>
              </a:pPr>
              <a:endParaRPr lang="en-US"/>
            </a:p>
          </p:txBody>
        </p:sp>
        <p:cxnSp>
          <p:nvCxnSpPr>
            <p:cNvPr id="10" name="Прямая соединительная линия 9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1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434E73FB-2E76-4294-AE2B-5DD7BE392C83}" type="datetimeFigureOut">
              <a:rPr lang="ru-RU"/>
              <a:pPr>
                <a:defRPr/>
              </a:pPr>
              <a:t>12.05.2017</a:t>
            </a:fld>
            <a:endParaRPr lang="ru-RU"/>
          </a:p>
        </p:txBody>
      </p:sp>
      <p:sp>
        <p:nvSpPr>
          <p:cNvPr id="12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E887B531-4EB3-49B0-A913-711C383589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7976219"/>
      </p:ext>
    </p:extLst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03D1D2-3CE8-41F3-AD0C-CD18E8487F11}" type="datetimeFigureOut">
              <a:rPr lang="ru-RU"/>
              <a:pPr>
                <a:defRPr/>
              </a:pPr>
              <a:t>12.05.2017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0FE008-2205-433D-9348-C80A24774F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3168983"/>
      </p:ext>
    </p:extLst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8BB292-D2FD-4BB5-83FE-E6A1A643676D}" type="datetimeFigureOut">
              <a:rPr lang="ru-RU"/>
              <a:pPr>
                <a:defRPr/>
              </a:pPr>
              <a:t>12.05.2017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92C160-7E71-4376-8DEC-1B7CABB46C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2820793"/>
      </p:ext>
    </p:extLst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67E50B-0824-4E94-9E1C-8C4AC48338A0}" type="datetimeFigureOut">
              <a:rPr lang="ru-RU"/>
              <a:pPr>
                <a:defRPr/>
              </a:pPr>
              <a:t>12.05.2017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F425B6-8E3E-487D-A201-B792144F83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9144987"/>
      </p:ext>
    </p:extLst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ашивка 3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Нашивка 4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AE8BFC4-2C4E-47DB-9A4E-D4D0BE42DB2A}" type="datetimeFigureOut">
              <a:rPr lang="ru-RU"/>
              <a:pPr>
                <a:defRPr/>
              </a:pPr>
              <a:t>12.05.2017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BCFC0F6-471E-4EEB-8AB8-2C21B54412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56891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0AFA565-617E-44D2-9E82-60DD0B4869D6}" type="datetimeFigureOut">
              <a:rPr lang="ru-RU"/>
              <a:pPr>
                <a:defRPr/>
              </a:pPr>
              <a:t>12.05.2017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148889F-9DED-4D6B-99C6-B3EC4E05BB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0329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FB6BBB8-DCF3-4347-AFE0-223745F0DAB0}" type="datetimeFigureOut">
              <a:rPr lang="ru-RU"/>
              <a:pPr>
                <a:defRPr/>
              </a:pPr>
              <a:t>12.05.2017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26F6678-B8E5-489B-AC96-EEEFAC3FD2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9552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BB8BE8E-E125-4A53-8927-0137959ABAC0}" type="datetimeFigureOut">
              <a:rPr lang="ru-RU"/>
              <a:pPr>
                <a:defRPr/>
              </a:pPr>
              <a:t>12.05.2017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4A1D53C-8DA4-4C8B-8E4C-0694B7B646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23542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F632EA-BACB-44F6-9514-2302AF712F46}" type="datetimeFigureOut">
              <a:rPr lang="ru-RU"/>
              <a:pPr>
                <a:defRPr/>
              </a:pPr>
              <a:t>12.05.2017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DA9F39-4C46-46D4-8B12-54C834E21B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7089534"/>
      </p:ext>
    </p:extLst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06282E9-51BF-4DFF-911B-D24A27BAA920}" type="datetimeFigureOut">
              <a:rPr lang="ru-RU"/>
              <a:pPr>
                <a:defRPr/>
              </a:pPr>
              <a:t>12.05.2017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101247B-B5CD-462A-9D94-125A59F1F1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11532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лилиния 4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Полилиния 15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/>
            <a:gdLst>
              <a:gd name="T0" fmla="*/ 0 w 5591"/>
              <a:gd name="T1" fmla="*/ 0 h 588"/>
              <a:gd name="T2" fmla="*/ 2147483647 w 5591"/>
              <a:gd name="T3" fmla="*/ 0 h 588"/>
              <a:gd name="T4" fmla="*/ 2147483647 w 5591"/>
              <a:gd name="T5" fmla="*/ 2147483647 h 588"/>
              <a:gd name="T6" fmla="*/ 2147483647 w 5591"/>
              <a:gd name="T7" fmla="*/ 0 h 588"/>
              <a:gd name="T8" fmla="*/ 0 60000 65536"/>
              <a:gd name="T9" fmla="*/ 0 60000 65536"/>
              <a:gd name="T10" fmla="*/ 0 60000 65536"/>
              <a:gd name="T11" fmla="*/ 0 60000 65536"/>
              <a:gd name="T12" fmla="*/ 0 w 5591"/>
              <a:gd name="T13" fmla="*/ 0 h 588"/>
              <a:gd name="T14" fmla="*/ 5591 w 5591"/>
              <a:gd name="T15" fmla="*/ 588 h 5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" name="Прямоугольный треугольник 6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Нашивка 8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" name="Нашивка 9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C0A00E5E-3A04-4702-9706-9A92EC5BDA73}" type="datetimeFigureOut">
              <a:rPr lang="ru-RU"/>
              <a:pPr>
                <a:defRPr/>
              </a:pPr>
              <a:t>12.05.2017</a:t>
            </a:fld>
            <a:endParaRPr lang="ru-RU"/>
          </a:p>
        </p:txBody>
      </p:sp>
      <p:sp>
        <p:nvSpPr>
          <p:cNvPr id="12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03009F99-F7EC-4714-B467-34C1623227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793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27" name="Полилиния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/>
            <a:gdLst>
              <a:gd name="T0" fmla="*/ 0 w 5591"/>
              <a:gd name="T1" fmla="*/ 0 h 588"/>
              <a:gd name="T2" fmla="*/ 2147483647 w 5591"/>
              <a:gd name="T3" fmla="*/ 0 h 588"/>
              <a:gd name="T4" fmla="*/ 2147483647 w 5591"/>
              <a:gd name="T5" fmla="*/ 2147483647 h 588"/>
              <a:gd name="T6" fmla="*/ 2147483647 w 5591"/>
              <a:gd name="T7" fmla="*/ 0 h 588"/>
              <a:gd name="T8" fmla="*/ 0 60000 65536"/>
              <a:gd name="T9" fmla="*/ 0 60000 65536"/>
              <a:gd name="T10" fmla="*/ 0 60000 65536"/>
              <a:gd name="T11" fmla="*/ 0 60000 65536"/>
              <a:gd name="T12" fmla="*/ 0 w 5591"/>
              <a:gd name="T13" fmla="*/ 0 h 588"/>
              <a:gd name="T14" fmla="*/ 5591 w 5591"/>
              <a:gd name="T15" fmla="*/ 588 h 5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3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6FED256B-E773-4F82-BA02-13F57FC41981}" type="datetimeFigureOut">
              <a:rPr lang="ru-RU"/>
              <a:pPr>
                <a:defRPr/>
              </a:pPr>
              <a:t>12.05.2017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248C0676-5007-423C-BBE1-9F2068EC43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69" r:id="rId2"/>
    <p:sldLayoutId id="2147483774" r:id="rId3"/>
    <p:sldLayoutId id="2147483775" r:id="rId4"/>
    <p:sldLayoutId id="2147483776" r:id="rId5"/>
    <p:sldLayoutId id="2147483777" r:id="rId6"/>
    <p:sldLayoutId id="2147483770" r:id="rId7"/>
    <p:sldLayoutId id="2147483778" r:id="rId8"/>
    <p:sldLayoutId id="2147483779" r:id="rId9"/>
    <p:sldLayoutId id="2147483771" r:id="rId10"/>
    <p:sldLayoutId id="2147483772" r:id="rId11"/>
  </p:sldLayoutIdLst>
  <p:transition>
    <p:dissolve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file:///C:\Users\USER\Desktop\&#1042;&#1086;&#1077;&#1085;&#1085;&#1099;&#1077;%20&#1087;&#1077;&#1089;&#1085;&#1080;%20-%20&#1053;&#1072;%20&#1041;&#1077;&#1079;&#1099;&#1084;&#1103;&#1085;&#1085;&#1086;&#1081;%20&#1042;&#1099;&#1089;&#1086;&#1090;&#1077;%20(minus%202).mp3" TargetMode="External"/><Relationship Id="rId1" Type="http://schemas.openxmlformats.org/officeDocument/2006/relationships/tags" Target="../tags/tag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0"/>
            <a:ext cx="8928992" cy="2564904"/>
          </a:xfrm>
        </p:spPr>
        <p:txBody>
          <a:bodyPr rtlCol="0"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6000" dirty="0">
                <a:solidFill>
                  <a:srgbClr val="FF0000"/>
                </a:solidFill>
                <a:effectLst/>
                <a:latin typeface="Arial Black" panose="020B0A04020102020204" pitchFamily="34" charset="0"/>
              </a:rPr>
              <a:t>Пусть не будет войны никогда</a:t>
            </a:r>
            <a:br>
              <a:rPr lang="ru-RU" sz="6000" dirty="0">
                <a:solidFill>
                  <a:srgbClr val="FF0000"/>
                </a:solidFill>
                <a:effectLst/>
                <a:latin typeface="Arial Black" panose="020B0A04020102020204" pitchFamily="34" charset="0"/>
              </a:rPr>
            </a:br>
            <a:endParaRPr lang="ru-RU" sz="6000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921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188" y="1857375"/>
            <a:ext cx="5040312" cy="3516313"/>
          </a:xfrm>
        </p:spPr>
        <p:txBody>
          <a:bodyPr/>
          <a:lstStyle/>
          <a:p>
            <a:pPr marR="0" algn="l" eaLnBrk="1" hangingPunct="1">
              <a:buFont typeface="Arial" charset="0"/>
              <a:buNone/>
            </a:pPr>
            <a:r>
              <a:rPr lang="ru-RU" altLang="ru-RU" sz="24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Давайте в памятные дни</a:t>
            </a:r>
          </a:p>
          <a:p>
            <a:pPr marR="0" algn="l" eaLnBrk="1" hangingPunct="1">
              <a:buFont typeface="Arial" charset="0"/>
              <a:buNone/>
            </a:pPr>
            <a:r>
              <a:rPr lang="ru-RU" altLang="ru-RU" sz="24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Защитников Отчизны вспомним,</a:t>
            </a:r>
          </a:p>
          <a:p>
            <a:pPr marR="0" algn="l" eaLnBrk="1" hangingPunct="1">
              <a:buFont typeface="Arial" charset="0"/>
              <a:buNone/>
            </a:pPr>
            <a:r>
              <a:rPr lang="ru-RU" altLang="ru-RU" sz="24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Поклон им всем наш до земли,</a:t>
            </a:r>
          </a:p>
          <a:p>
            <a:pPr marR="0" algn="l" eaLnBrk="1" hangingPunct="1">
              <a:buFont typeface="Arial" charset="0"/>
              <a:buNone/>
            </a:pPr>
            <a:r>
              <a:rPr lang="ru-RU" altLang="ru-RU" sz="24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 будем их во всём достойны!</a:t>
            </a:r>
          </a:p>
          <a:p>
            <a:pPr marR="0" algn="l" eaLnBrk="1" hangingPunct="1">
              <a:buFont typeface="Arial" charset="0"/>
              <a:buNone/>
            </a:pPr>
            <a:r>
              <a:rPr lang="ru-RU" altLang="ru-RU" sz="24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 как достойные сыны,</a:t>
            </a:r>
          </a:p>
          <a:p>
            <a:pPr marR="0" algn="l" eaLnBrk="1" hangingPunct="1">
              <a:buFont typeface="Arial" charset="0"/>
              <a:buNone/>
            </a:pPr>
            <a:r>
              <a:rPr lang="ru-RU" altLang="ru-RU" sz="24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Наследники отцовской славы,</a:t>
            </a:r>
          </a:p>
          <a:p>
            <a:pPr marR="0" algn="l" eaLnBrk="1" hangingPunct="1">
              <a:buFont typeface="Arial" charset="0"/>
              <a:buNone/>
            </a:pPr>
            <a:r>
              <a:rPr lang="ru-RU" altLang="ru-RU" sz="24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Беречь, что сделали они</a:t>
            </a:r>
          </a:p>
          <a:p>
            <a:pPr marR="0" algn="l" eaLnBrk="1" hangingPunct="1">
              <a:buFont typeface="Arial" charset="0"/>
              <a:buNone/>
            </a:pPr>
            <a:r>
              <a:rPr lang="ru-RU" altLang="ru-RU" sz="24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 имя мира и державы!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/>
          <a:srcRect b="4815"/>
          <a:stretch>
            <a:fillRect/>
          </a:stretch>
        </p:blipFill>
        <p:spPr bwMode="auto">
          <a:xfrm rot="538530">
            <a:off x="6718511" y="1994150"/>
            <a:ext cx="1984792" cy="2946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3348038" y="6008688"/>
            <a:ext cx="5795962" cy="83026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« СОШ№29»г. Нижнекамск</a:t>
            </a:r>
          </a:p>
          <a:p>
            <a:pPr algn="ctr"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Чулкова Н. Н., зав. библиотекой. </a:t>
            </a:r>
          </a:p>
          <a:p>
            <a:pPr algn="ctr"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среднего школьного возраста</a:t>
            </a:r>
          </a:p>
        </p:txBody>
      </p:sp>
      <p:pic>
        <p:nvPicPr>
          <p:cNvPr id="3" name="Военные песни - На Безымянной Высоте (minus 2)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602615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 advTm="37642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10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635375" y="1928813"/>
            <a:ext cx="5051425" cy="4452937"/>
          </a:xfrm>
        </p:spPr>
        <p:txBody>
          <a:bodyPr rtlCol="0">
            <a:normAutofit/>
          </a:bodyPr>
          <a:lstStyle/>
          <a:p>
            <a:pPr marL="109728" indent="0" eaLnBrk="1" fontAlgn="auto" hangingPunct="1">
              <a:spcAft>
                <a:spcPts val="0"/>
              </a:spcAft>
              <a:buFont typeface="Wingdings 3" pitchFamily="18" charset="2"/>
              <a:buNone/>
              <a:defRPr/>
            </a:pP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Эта книга рассказывает о бессмертном подвиге нашего народа в годы войны. Вместе с героями рассказов вы побываете на полях сражений, среди битв и героев великой войны с фашистами. </a:t>
            </a:r>
            <a:endParaRPr lang="ru-RU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712968" cy="1812181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 Алексеев С.П. От Москвы до Берлина: рассказы о Великой Отечественной войне для детей / С.П. Алексеев; </a:t>
            </a:r>
            <a:r>
              <a:rPr lang="ru-RU" sz="2400" dirty="0" err="1" smtClean="0">
                <a:solidFill>
                  <a:srgbClr val="C00000"/>
                </a:solidFill>
                <a:latin typeface="Arial Black" panose="020B0A04020102020204" pitchFamily="34" charset="0"/>
              </a:rPr>
              <a:t>худож</a:t>
            </a:r>
            <a:r>
              <a:rPr lang="ru-RU" sz="24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. Н.В. </a:t>
            </a:r>
            <a:r>
              <a:rPr lang="ru-RU" sz="2400" dirty="0" err="1" smtClean="0">
                <a:solidFill>
                  <a:srgbClr val="C00000"/>
                </a:solidFill>
                <a:latin typeface="Arial Black" panose="020B0A04020102020204" pitchFamily="34" charset="0"/>
              </a:rPr>
              <a:t>Беланов</a:t>
            </a:r>
            <a:r>
              <a:rPr lang="ru-RU" sz="24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. - М.: </a:t>
            </a:r>
            <a:r>
              <a:rPr lang="ru-RU" sz="2400" dirty="0" err="1" smtClean="0">
                <a:solidFill>
                  <a:srgbClr val="C00000"/>
                </a:solidFill>
                <a:latin typeface="Arial Black" panose="020B0A04020102020204" pitchFamily="34" charset="0"/>
              </a:rPr>
              <a:t>Астрель</a:t>
            </a:r>
            <a:r>
              <a:rPr lang="ru-RU" sz="24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: АСТ, 2005. - 190 с. - (Хрестоматия школьника)</a:t>
            </a:r>
            <a:br>
              <a:rPr lang="ru-RU" sz="2400" dirty="0" smtClean="0">
                <a:solidFill>
                  <a:srgbClr val="C00000"/>
                </a:solidFill>
                <a:latin typeface="Arial Black" panose="020B0A04020102020204" pitchFamily="34" charset="0"/>
              </a:rPr>
            </a:br>
            <a:endParaRPr lang="ru-RU" sz="24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276872"/>
            <a:ext cx="3039043" cy="42484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advTm="26037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76600" y="1600200"/>
            <a:ext cx="5410200" cy="5068888"/>
          </a:xfrm>
        </p:spPr>
        <p:txBody>
          <a:bodyPr rtlCol="0">
            <a:normAutofit/>
          </a:bodyPr>
          <a:lstStyle/>
          <a:p>
            <a:pPr marL="109728" indent="0" eaLnBrk="1" fontAlgn="auto" hangingPunct="1">
              <a:spcAft>
                <a:spcPts val="0"/>
              </a:spcAft>
              <a:buFont typeface="Wingdings 3" pitchFamily="18" charset="2"/>
              <a:buNone/>
              <a:defRPr/>
            </a:pPr>
            <a:r>
              <a:rPr lang="ru-RU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Герой повести В. Богомолова «Иван» - двенадцатилетний разведчик Иван </a:t>
            </a:r>
            <a:r>
              <a:rPr lang="ru-RU" b="1" dirty="0" err="1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Буслов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значившийся в </a:t>
            </a:r>
            <a:r>
              <a:rPr lang="ru-RU" b="1" dirty="0" err="1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разведдокументах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под фамилией Бондарев. Под видом бездомного деревенского мальчишки проникал он в тыл врага, добывал ценнейшие сведения. Война отняла у Вани детство, родных, научила его ненавидеть врагов. </a:t>
            </a:r>
            <a:endParaRPr lang="ru-RU" b="1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sz="24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Богомолов, В. О. Иван ; </a:t>
            </a:r>
            <a:r>
              <a:rPr lang="ru-RU" altLang="ru-RU" sz="2400" dirty="0" err="1" smtClean="0">
                <a:solidFill>
                  <a:srgbClr val="C00000"/>
                </a:solidFill>
                <a:latin typeface="Arial Black" panose="020B0A04020102020204" pitchFamily="34" charset="0"/>
              </a:rPr>
              <a:t>Зося</a:t>
            </a:r>
            <a:r>
              <a:rPr lang="ru-RU" altLang="ru-RU" sz="24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 : повести / В. Богомолов ; рис. О. </a:t>
            </a:r>
            <a:r>
              <a:rPr lang="ru-RU" altLang="ru-RU" sz="2400" dirty="0" err="1" smtClean="0">
                <a:solidFill>
                  <a:srgbClr val="C00000"/>
                </a:solidFill>
                <a:latin typeface="Arial Black" panose="020B0A04020102020204" pitchFamily="34" charset="0"/>
              </a:rPr>
              <a:t>Верейского</a:t>
            </a:r>
            <a:r>
              <a:rPr lang="ru-RU" altLang="ru-RU" sz="24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 и А. </a:t>
            </a:r>
            <a:r>
              <a:rPr lang="ru-RU" altLang="ru-RU" sz="2400" dirty="0" err="1" smtClean="0">
                <a:solidFill>
                  <a:srgbClr val="C00000"/>
                </a:solidFill>
                <a:latin typeface="Arial Black" panose="020B0A04020102020204" pitchFamily="34" charset="0"/>
              </a:rPr>
              <a:t>Веркау</a:t>
            </a:r>
            <a:r>
              <a:rPr lang="ru-RU" altLang="ru-RU" sz="24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 ; [предисл. И. Дедкова]. - М. : Дет. лит., 2004. - 190, [2] с.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700808"/>
            <a:ext cx="2702674" cy="38884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advTm="32075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87675" y="1844675"/>
            <a:ext cx="5699125" cy="4824413"/>
          </a:xfrm>
        </p:spPr>
        <p:txBody>
          <a:bodyPr rtlCol="0">
            <a:noAutofit/>
          </a:bodyPr>
          <a:lstStyle/>
          <a:p>
            <a:pPr marL="109728" indent="0" algn="ctr" eaLnBrk="1" fontAlgn="auto" hangingPunct="1">
              <a:spcAft>
                <a:spcPts val="0"/>
              </a:spcAft>
              <a:buFont typeface="Wingdings 3" pitchFamily="18" charset="2"/>
              <a:buNone/>
              <a:defRPr/>
            </a:pP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Анна Франк родилась в 1929 году. Она умерла в концлагере, когда ей было 15 лет. Ее семья жила в Амстердаме. С началом фашистской оккупации и компании по преследованию евреев, семье девочки пришлось прятаться в крошечном убежище, которое устроили для них друзья-голландцы. В течение двух лет Анна вела дневник, описывая жизнь своей семьи, скрывавшейся от  нацистов. После войны, отец девочки, которому чудом удалось спастись, опубликовал дневник дочери. </a:t>
            </a:r>
          </a:p>
        </p:txBody>
      </p:sp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712968" cy="142617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sz="24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Франк, А. Убежище : дневник в письмах :12 июня 1942 г. - 1 авг. 1944 г. / Анна Франк ; пер. с </a:t>
            </a:r>
            <a:r>
              <a:rPr lang="ru-RU" altLang="ru-RU" sz="2400" dirty="0" err="1" smtClean="0">
                <a:solidFill>
                  <a:srgbClr val="C00000"/>
                </a:solidFill>
                <a:latin typeface="Arial Black" panose="020B0A04020102020204" pitchFamily="34" charset="0"/>
              </a:rPr>
              <a:t>нидерланд</a:t>
            </a:r>
            <a:r>
              <a:rPr lang="ru-RU" altLang="ru-RU" sz="24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. С. </a:t>
            </a:r>
            <a:r>
              <a:rPr lang="ru-RU" altLang="ru-RU" sz="2400" dirty="0" err="1" smtClean="0">
                <a:solidFill>
                  <a:srgbClr val="C00000"/>
                </a:solidFill>
                <a:latin typeface="Arial Black" panose="020B0A04020102020204" pitchFamily="34" charset="0"/>
              </a:rPr>
              <a:t>Белокриницкой</a:t>
            </a:r>
            <a:r>
              <a:rPr lang="ru-RU" altLang="ru-RU" sz="24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 и М. Новиковой. - М. : </a:t>
            </a:r>
            <a:r>
              <a:rPr lang="ru-RU" altLang="ru-RU" sz="2400" dirty="0" err="1" smtClean="0">
                <a:solidFill>
                  <a:srgbClr val="C00000"/>
                </a:solidFill>
                <a:latin typeface="Arial Black" panose="020B0A04020102020204" pitchFamily="34" charset="0"/>
              </a:rPr>
              <a:t>Рудомино</a:t>
            </a:r>
            <a:r>
              <a:rPr lang="ru-RU" altLang="ru-RU" sz="24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 : Текст, 1999. - 260, [1] с.</a:t>
            </a: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504" y="1928802"/>
            <a:ext cx="2592288" cy="39484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32069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536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500" y="1600200"/>
            <a:ext cx="5829300" cy="4525963"/>
          </a:xfrm>
        </p:spPr>
        <p:txBody>
          <a:bodyPr rtlCol="0">
            <a:normAutofit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/>
          </a:p>
          <a:p>
            <a:pPr marL="365760" indent="-25603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Мальчик-сирота Ваня Солнцев волей судьбы попал в военную часть к разведчикам. Его упрямый характер, чистая душа и мальчишеская смелость смогли перебороть сопротивление суровых военных людей и помогли ему остаться на фронте, стать сыном полка.</a:t>
            </a:r>
            <a:endParaRPr lang="ru-RU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Катаев В. Сын полка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3075" y="1817688"/>
            <a:ext cx="2519363" cy="34274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advTm="23938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59113" y="1236663"/>
            <a:ext cx="5905500" cy="4889500"/>
          </a:xfrm>
        </p:spPr>
        <p:txBody>
          <a:bodyPr rtlCol="0">
            <a:noAutofit/>
          </a:bodyPr>
          <a:lstStyle/>
          <a:p>
            <a:pPr marL="109728" indent="0" algn="ctr" eaLnBrk="1" fontAlgn="auto" hangingPunct="1">
              <a:spcAft>
                <a:spcPts val="0"/>
              </a:spcAft>
              <a:buClr>
                <a:srgbClr val="2DA2BF"/>
              </a:buClr>
              <a:buFont typeface="Wingdings 3" pitchFamily="18" charset="2"/>
              <a:buNone/>
              <a:defRPr/>
            </a:pPr>
            <a:r>
              <a:rPr lang="ru-RU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 история произошла в </a:t>
            </a:r>
            <a:r>
              <a:rPr lang="ru-RU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городе Ленинграде в Великую Отечественную войну. Семья Савичевых от недоедания и холода погибла, как тысячи ленинградцев-блокадников. «Осталась одна Таня», - писала девочка в своем </a:t>
            </a:r>
            <a:r>
              <a:rPr lang="ru-RU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дневнике. Она  </a:t>
            </a:r>
            <a:r>
              <a:rPr lang="ru-RU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стреляла в фашистов и не была разведчиком у </a:t>
            </a:r>
            <a:r>
              <a:rPr lang="ru-RU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партизан, но именно ее дневник  </a:t>
            </a:r>
            <a:r>
              <a:rPr lang="ru-RU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фигурировал на Нюрнбергском </a:t>
            </a:r>
            <a:r>
              <a:rPr lang="ru-RU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процессе,  </a:t>
            </a:r>
            <a:r>
              <a:rPr lang="ru-RU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один из обвинительных документов против фашистских преступников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Яковлев Ю. Девочки с Васильевского острова</a:t>
            </a:r>
            <a:endParaRPr lang="ru-RU" sz="32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 b="5512"/>
          <a:stretch>
            <a:fillRect/>
          </a:stretch>
        </p:blipFill>
        <p:spPr bwMode="auto">
          <a:xfrm>
            <a:off x="221474" y="1236297"/>
            <a:ext cx="2564310" cy="31432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0535362">
            <a:off x="677634" y="4277829"/>
            <a:ext cx="1651991" cy="21431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39906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pic>
        <p:nvPicPr>
          <p:cNvPr id="358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4613" y="2644775"/>
            <a:ext cx="8939212" cy="38877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6" name="Picture 5" descr="C:\Users\USER\Desktop\631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89" r="11646" b="26030"/>
          <a:stretch>
            <a:fillRect/>
          </a:stretch>
        </p:blipFill>
        <p:spPr bwMode="auto">
          <a:xfrm>
            <a:off x="-20638" y="7938"/>
            <a:ext cx="4664076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Picture 3" descr="C:\Users\USER\Desktop\bezimeni111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0"/>
            <a:ext cx="4370387" cy="2671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12566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428875" y="1557338"/>
            <a:ext cx="6257925" cy="5543550"/>
          </a:xfrm>
        </p:spPr>
        <p:txBody>
          <a:bodyPr rtlCol="0">
            <a:noAutofit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книге помещены воспоминания людей, чье детство пересекла война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Достоинством этой книги является документальность, восприятие войны глазами детей. Герои книги родились в разных городах и весях 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оветского союза, а сейчас все они жители города Архангельска, члены Общественной организации "Дети, опаленные войной".</a:t>
            </a:r>
          </a:p>
          <a:p>
            <a:pPr marL="365760" indent="-25603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Есть в книге и воспоминания из Германии и Норвегии.</a:t>
            </a:r>
            <a:endParaRPr lang="ru-RU" sz="24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sz="2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Детство, опаленное войной, 1941-1945 гг. [Текст] : сборник / Арх. городская орг. "Дети, опаленные войной 1941-1945 гг." ; авт.-сост. Г.К. Лебедева. - Архангельск : Правда Севера, 2005. - 344 с. : ил.</a:t>
            </a:r>
          </a:p>
        </p:txBody>
      </p:sp>
      <p:pic>
        <p:nvPicPr>
          <p:cNvPr id="1024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2133600"/>
            <a:ext cx="2341563" cy="324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 advTm="37087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635375" y="1600200"/>
            <a:ext cx="5051425" cy="4525963"/>
          </a:xfrm>
        </p:spPr>
        <p:txBody>
          <a:bodyPr rtlCol="0">
            <a:normAutofit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годы Великой Отечественной войны дети наравне со взрослыми боролись против врага. Многие из них были награждены медалями и орденами посмертно. О некоторых из них, чьи имена донесла до нас история, написаны эти рассказы.</a:t>
            </a:r>
            <a:endParaRPr lang="ru-RU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44205"/>
            <a:ext cx="8786812" cy="1596727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  </a:t>
            </a:r>
            <a:r>
              <a:rPr lang="ru-RU" sz="31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Печерская А.Н. Дети - участники Великой Отечественной войны. - М.: Дрофа-Плюс, 2009. - 64 с.</a:t>
            </a:r>
            <a:r>
              <a:rPr lang="ru-RU" dirty="0" smtClean="0">
                <a:latin typeface="Arial Black" panose="020B0A04020102020204" pitchFamily="34" charset="0"/>
              </a:rPr>
              <a:t/>
            </a:r>
            <a:br>
              <a:rPr lang="ru-RU" dirty="0" smtClean="0">
                <a:latin typeface="Arial Black" panose="020B0A04020102020204" pitchFamily="34" charset="0"/>
              </a:rPr>
            </a:br>
            <a:endParaRPr lang="ru-RU" dirty="0">
              <a:latin typeface="Arial Black" panose="020B0A0402010202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38" y="1857375"/>
            <a:ext cx="2705100" cy="40925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custDataLst>
      <p:tags r:id="rId1"/>
    </p:custDataLst>
  </p:cSld>
  <p:clrMapOvr>
    <a:masterClrMapping/>
  </p:clrMapOvr>
  <p:transition advTm="34085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14688" y="1600200"/>
            <a:ext cx="5472112" cy="4525963"/>
          </a:xfrm>
        </p:spPr>
        <p:txBody>
          <a:bodyPr rtlCol="0">
            <a:normAutofit lnSpcReduction="10000"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 книга посвящена тем ребятам, которые за подвиги, совершённые в годы Великой Отечественной войны, удостоены самой высокой награды Родины - звания Героя Советского Союза.                                   Вы прочитаете о подвигах Лёни Голикова, Марата </a:t>
            </a:r>
            <a:r>
              <a:rPr lang="ru-RU" dirty="0" err="1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Казея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Вали Котика, Зины Портновой и Бори </a:t>
            </a:r>
            <a:r>
              <a:rPr lang="ru-RU" dirty="0" err="1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Царикова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332656"/>
            <a:ext cx="8229600" cy="1872208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    </a:t>
            </a:r>
            <a:r>
              <a:rPr lang="ru-RU" sz="31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Салют, пионерия! : Рассказы о пионерах - Героях Советского Союза / </a:t>
            </a:r>
            <a:r>
              <a:rPr lang="ru-RU" sz="3100" dirty="0" err="1" smtClean="0">
                <a:solidFill>
                  <a:srgbClr val="C00000"/>
                </a:solidFill>
                <a:latin typeface="Arial Black" panose="020B0A04020102020204" pitchFamily="34" charset="0"/>
              </a:rPr>
              <a:t>Художн</a:t>
            </a:r>
            <a:r>
              <a:rPr lang="ru-RU" sz="31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. В. Юдин. - М.: Малыш, 1982. - 117 с.</a:t>
            </a:r>
            <a:r>
              <a:rPr lang="ru-RU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/>
            </a:r>
            <a:br>
              <a:rPr lang="ru-RU" dirty="0" smtClean="0">
                <a:solidFill>
                  <a:srgbClr val="C00000"/>
                </a:solidFill>
                <a:latin typeface="Arial Black" panose="020B0A04020102020204" pitchFamily="34" charset="0"/>
              </a:rPr>
            </a:br>
            <a:endParaRPr lang="ru-RU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1229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538" y="1914525"/>
            <a:ext cx="19050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728" y="4429132"/>
            <a:ext cx="1357322" cy="20443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</p:cSld>
  <p:clrMapOvr>
    <a:masterClrMapping/>
  </p:clrMapOvr>
  <p:transition advTm="34269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28938" y="1600200"/>
            <a:ext cx="5757862" cy="4525963"/>
          </a:xfrm>
        </p:spPr>
        <p:txBody>
          <a:bodyPr rtlCol="0">
            <a:normAutofit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Война обрушилась на детей так же, как на взрослых, —  бомбами, голодом, холодом, разлуками. В этой книге вы прочтете про детей, подростков — разведчиков, токарей, пахарей, поэтов, хранителей городов, целителей ран. И вы убедитесь: они внесли значительный вклад в победу советского народа.</a:t>
            </a:r>
            <a:endParaRPr lang="ru-RU" sz="28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389562" y="242154"/>
            <a:ext cx="82296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sz="32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   Дети военной поры / сост. Э. Максимова.— М. : Политиздат, 1984.— 352 с.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1052" y="1484784"/>
            <a:ext cx="2512755" cy="34563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custDataLst>
      <p:tags r:id="rId1"/>
    </p:custDataLst>
  </p:cSld>
  <p:clrMapOvr>
    <a:masterClrMapping/>
  </p:clrMapOvr>
  <p:transition advTm="33787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143250" y="1600200"/>
            <a:ext cx="5543550" cy="4525963"/>
          </a:xfrm>
        </p:spPr>
        <p:txBody>
          <a:bodyPr rtlCol="0">
            <a:normAutofit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сборник вошли стихи и рассказы  30 авторов, которые не понаслышке знают о том, что такое фронтовое братство и солдатское мужество: многие прошли войну рядовыми, офицерами, корреспондентами, санинструкторами, работали в тылу. </a:t>
            </a:r>
            <a:endParaRPr lang="ru-RU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642938"/>
            <a:ext cx="82296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7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Час мужества: Стихотворения и рассказы / </a:t>
            </a:r>
            <a:r>
              <a:rPr lang="ru-RU" sz="2700" dirty="0" err="1" smtClean="0">
                <a:solidFill>
                  <a:srgbClr val="C00000"/>
                </a:solidFill>
                <a:latin typeface="Arial Black" panose="020B0A04020102020204" pitchFamily="34" charset="0"/>
              </a:rPr>
              <a:t>Художн</a:t>
            </a:r>
            <a:r>
              <a:rPr lang="ru-RU" sz="27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. В. </a:t>
            </a:r>
            <a:r>
              <a:rPr lang="ru-RU" sz="2700" dirty="0" err="1" smtClean="0">
                <a:solidFill>
                  <a:srgbClr val="C00000"/>
                </a:solidFill>
                <a:latin typeface="Arial Black" panose="020B0A04020102020204" pitchFamily="34" charset="0"/>
              </a:rPr>
              <a:t>Гольдяев</a:t>
            </a:r>
            <a:r>
              <a:rPr lang="ru-RU" sz="27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,  А. Лурье. - М.: Оникс, 2008. - 192 с. - (Библиотека российского школьника)</a:t>
            </a:r>
            <a:r>
              <a:rPr lang="ru-RU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/>
            </a:r>
            <a:br>
              <a:rPr lang="ru-RU" dirty="0" smtClean="0">
                <a:solidFill>
                  <a:srgbClr val="C00000"/>
                </a:solidFill>
                <a:latin typeface="Arial Black" panose="020B0A04020102020204" pitchFamily="34" charset="0"/>
              </a:rPr>
            </a:br>
            <a:endParaRPr lang="ru-RU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4188" y="1928813"/>
            <a:ext cx="2944812" cy="39338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advTm="2582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714750" y="1785938"/>
            <a:ext cx="4972050" cy="4340225"/>
          </a:xfrm>
        </p:spPr>
        <p:txBody>
          <a:bodyPr rtlCol="0">
            <a:normAutofit fontScale="25000" lnSpcReduction="20000"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 </a:t>
            </a:r>
          </a:p>
          <a:p>
            <a:pPr marL="365760" indent="-25603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1200" b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Этот сборник состоит из четырёх разделов: «Внезапное нападение», «В боях за Родину», «Победа» и «Мир на земле», куда вошли  произведения, посвящённые подвигу нашего народа в Великой Отечественной войне. Многие авторы произведений - участники войны, они знали о ней не понаслышке, а прошли сквозь её пламя.</a:t>
            </a:r>
            <a:endParaRPr lang="ru-RU" sz="11200" b="1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428625" y="500063"/>
            <a:ext cx="82296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sz="28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Стихи и рассказы о войне / Сост. П.К. Федоренко; ил. Л.П. </a:t>
            </a:r>
            <a:r>
              <a:rPr lang="ru-RU" altLang="ru-RU" sz="2800" dirty="0" err="1" smtClean="0">
                <a:solidFill>
                  <a:srgbClr val="C00000"/>
                </a:solidFill>
                <a:latin typeface="Arial Black" panose="020B0A04020102020204" pitchFamily="34" charset="0"/>
              </a:rPr>
              <a:t>Дурасова</a:t>
            </a:r>
            <a:r>
              <a:rPr lang="ru-RU" altLang="ru-RU" sz="28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. - М.: </a:t>
            </a:r>
            <a:r>
              <a:rPr lang="ru-RU" altLang="ru-RU" sz="2800" dirty="0" err="1" smtClean="0">
                <a:solidFill>
                  <a:srgbClr val="C00000"/>
                </a:solidFill>
                <a:latin typeface="Arial Black" panose="020B0A04020102020204" pitchFamily="34" charset="0"/>
              </a:rPr>
              <a:t>Астрель</a:t>
            </a:r>
            <a:r>
              <a:rPr lang="ru-RU" altLang="ru-RU" sz="28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: АСТ, 2005. - 203 с. - (Хрестоматия школьника)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528" y="1916832"/>
            <a:ext cx="2612235" cy="388843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advTm="3166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14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Содержимое 2"/>
          <p:cNvSpPr>
            <a:spLocks noGrp="1"/>
          </p:cNvSpPr>
          <p:nvPr>
            <p:ph idx="1"/>
          </p:nvPr>
        </p:nvSpPr>
        <p:spPr>
          <a:xfrm>
            <a:off x="3132138" y="1268413"/>
            <a:ext cx="5903912" cy="4392612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altLang="ru-RU" smtClean="0"/>
              <a:t> </a:t>
            </a:r>
          </a:p>
          <a:p>
            <a:pPr eaLnBrk="1" hangingPunct="1">
              <a:buFont typeface="Arial" charset="0"/>
              <a:buNone/>
            </a:pPr>
            <a:r>
              <a:rPr lang="ru-RU" altLang="ru-RU" sz="2800" smtClean="0">
                <a:latin typeface="Times New Roman" pitchFamily="18" charset="0"/>
                <a:cs typeface="Times New Roman" pitchFamily="18" charset="0"/>
              </a:rPr>
              <a:t>Героическая оборона Москвы - одно из самых знаменательных сражений Великой Отечественной войны. О том, как развивалась битва на подступах к Москве, рассказывает эта книга. Вы узнаете о генерале Жукове Г.К., подвигах лётчика Виктора Талалихина и 28 героев-панфиловцев, кто такая партизанка Таня и о многом другом.</a:t>
            </a:r>
          </a:p>
        </p:txBody>
      </p:sp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571500" y="428625"/>
            <a:ext cx="82296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sz="28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 Алексеев С.П. Рассказы о великой московской битве / Ил. В.В. Юдина. - М.: Дрофа, 2003. - 120 с.: ил. - (Честь и отвага)</a:t>
            </a:r>
          </a:p>
        </p:txBody>
      </p:sp>
      <p:pic>
        <p:nvPicPr>
          <p:cNvPr id="16388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557338"/>
            <a:ext cx="2232025" cy="3236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5740" y="3429000"/>
            <a:ext cx="2560368" cy="304511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advTm="32886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24300" y="1600200"/>
            <a:ext cx="4968875" cy="4914900"/>
          </a:xfrm>
        </p:spPr>
        <p:txBody>
          <a:bodyPr rtlCol="0">
            <a:normAutofit/>
          </a:bodyPr>
          <a:lstStyle/>
          <a:p>
            <a:pPr marL="109728" indent="0" eaLnBrk="1" fontAlgn="auto" hangingPunct="1">
              <a:spcAft>
                <a:spcPts val="0"/>
              </a:spcAft>
              <a:buFont typeface="Wingdings 3" pitchFamily="18" charset="2"/>
              <a:buNone/>
              <a:defRPr/>
            </a:pP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годы Великой Отечественной войны Ленинград оказался отрезанным фашистами от всей страны. 900 дней и ночей город находился в осаде - не было топлива, электричества, начался голод. О том, как в этих нечеловеческих условиях ленинградцы отстояли свой город, не сдав его врагу, рассказывает эта книга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642938" y="332656"/>
            <a:ext cx="8229600" cy="1381844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sz="28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 Алексеев С.П. Рассказы об обороне Ленинграда / </a:t>
            </a:r>
            <a:r>
              <a:rPr lang="ru-RU" altLang="ru-RU" sz="2800" dirty="0" err="1" smtClean="0">
                <a:solidFill>
                  <a:srgbClr val="C00000"/>
                </a:solidFill>
                <a:latin typeface="Arial Black" panose="020B0A04020102020204" pitchFamily="34" charset="0"/>
              </a:rPr>
              <a:t>Художн</a:t>
            </a:r>
            <a:r>
              <a:rPr lang="ru-RU" altLang="ru-RU" sz="28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. Н. Андреев. - М.: Дрофа, 2003. - 80 с.: ил. - (Честь и отвага)</a:t>
            </a:r>
            <a:br>
              <a:rPr lang="ru-RU" altLang="ru-RU" sz="2800" dirty="0" smtClean="0">
                <a:solidFill>
                  <a:srgbClr val="C00000"/>
                </a:solidFill>
                <a:latin typeface="Arial Black" panose="020B0A04020102020204" pitchFamily="34" charset="0"/>
              </a:rPr>
            </a:br>
            <a:endParaRPr lang="ru-RU" altLang="ru-RU" sz="2800" dirty="0" smtClean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17412" name="Рисунок 4" descr="http://img2.labirint.ru/books/71310/smal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88" y="1484313"/>
            <a:ext cx="2305050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43608" y="3036524"/>
            <a:ext cx="2664296" cy="34786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advTm="23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5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438</TotalTime>
  <Words>1170</Words>
  <Application>Microsoft Office PowerPoint</Application>
  <PresentationFormat>Экран (4:3)</PresentationFormat>
  <Paragraphs>42</Paragraphs>
  <Slides>15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3" baseType="lpstr">
      <vt:lpstr>Arial</vt:lpstr>
      <vt:lpstr>Lucida Sans Unicode</vt:lpstr>
      <vt:lpstr>Wingdings 3</vt:lpstr>
      <vt:lpstr>Verdana</vt:lpstr>
      <vt:lpstr>Wingdings 2</vt:lpstr>
      <vt:lpstr>Calibri</vt:lpstr>
      <vt:lpstr>Times New Roman</vt:lpstr>
      <vt:lpstr>Открытая</vt:lpstr>
      <vt:lpstr>Пусть не будет войны никогда </vt:lpstr>
      <vt:lpstr>Детство, опаленное войной, 1941-1945 гг. [Текст] : сборник / Арх. городская орг. "Дети, опаленные войной 1941-1945 гг." ; авт.-сост. Г.К. Лебедева. - Архангельск : Правда Севера, 2005. - 344 с. : ил.</vt:lpstr>
      <vt:lpstr>  Печерская А.Н. Дети - участники Великой Отечественной войны. - М.: Дрофа-Плюс, 2009. - 64 с. </vt:lpstr>
      <vt:lpstr>    Салют, пионерия! : Рассказы о пионерах - Героях Советского Союза / Художн. В. Юдин. - М.: Малыш, 1982. - 117 с. </vt:lpstr>
      <vt:lpstr>   Дети военной поры / сост. Э. Максимова.— М. : Политиздат, 1984.— 352 с.</vt:lpstr>
      <vt:lpstr>Час мужества: Стихотворения и рассказы / Художн. В. Гольдяев,  А. Лурье. - М.: Оникс, 2008. - 192 с. - (Библиотека российского школьника) </vt:lpstr>
      <vt:lpstr>Стихи и рассказы о войне / Сост. П.К. Федоренко; ил. Л.П. Дурасова. - М.: Астрель: АСТ, 2005. - 203 с. - (Хрестоматия школьника)</vt:lpstr>
      <vt:lpstr> Алексеев С.П. Рассказы о великой московской битве / Ил. В.В. Юдина. - М.: Дрофа, 2003. - 120 с.: ил. - (Честь и отвага)</vt:lpstr>
      <vt:lpstr> Алексеев С.П. Рассказы об обороне Ленинграда / Художн. Н. Андреев. - М.: Дрофа, 2003. - 80 с.: ил. - (Честь и отвага) </vt:lpstr>
      <vt:lpstr> Алексеев С.П. От Москвы до Берлина: рассказы о Великой Отечественной войне для детей / С.П. Алексеев; худож. Н.В. Беланов. - М.: Астрель: АСТ, 2005. - 190 с. - (Хрестоматия школьника) </vt:lpstr>
      <vt:lpstr>Богомолов, В. О. Иван ; Зося : повести / В. Богомолов ; рис. О. Верейского и А. Веркау ; [предисл. И. Дедкова]. - М. : Дет. лит., 2004. - 190, [2] с.</vt:lpstr>
      <vt:lpstr>Франк, А. Убежище : дневник в письмах :12 июня 1942 г. - 1 авг. 1944 г. / Анна Франк ; пер. с нидерланд. С. Белокриницкой и М. Новиковой. - М. : Рудомино : Текст, 1999. - 260, [1] с.</vt:lpstr>
      <vt:lpstr>Катаев В. Сын полка</vt:lpstr>
      <vt:lpstr>Яковлев Ю. Девочки с Васильевского острова</vt:lpstr>
      <vt:lpstr>Презентация PowerPoint</vt:lpstr>
    </vt:vector>
  </TitlesOfParts>
  <Company>МОУ СОШ №43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ПРОЧТИ КНИГУ О ВОЙНЕ</dc:title>
  <dc:subject>Выставка</dc:subject>
  <dc:creator>Смирнова О.В.</dc:creator>
  <cp:keywords>выставка, война, книги</cp:keywords>
  <cp:lastModifiedBy>USER</cp:lastModifiedBy>
  <cp:revision>46</cp:revision>
  <dcterms:created xsi:type="dcterms:W3CDTF">2011-04-18T09:56:34Z</dcterms:created>
  <dcterms:modified xsi:type="dcterms:W3CDTF">2017-05-12T17:55:15Z</dcterms:modified>
</cp:coreProperties>
</file>